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66" r:id="rId5"/>
    <p:sldId id="257" r:id="rId6"/>
    <p:sldId id="258" r:id="rId7"/>
    <p:sldId id="275" r:id="rId8"/>
    <p:sldId id="276" r:id="rId9"/>
    <p:sldId id="272" r:id="rId10"/>
    <p:sldId id="277" r:id="rId11"/>
    <p:sldId id="278" r:id="rId12"/>
    <p:sldId id="262"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74" autoAdjust="0"/>
  </p:normalViewPr>
  <p:slideViewPr>
    <p:cSldViewPr snapToGrid="0" showGuides="1">
      <p:cViewPr varScale="1">
        <p:scale>
          <a:sx n="82" d="100"/>
          <a:sy n="82" d="100"/>
        </p:scale>
        <p:origin x="720" y="72"/>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16.05.2024</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16.05.2024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475862" y="1186537"/>
            <a:ext cx="5728995" cy="1517356"/>
          </a:xfrm>
        </p:spPr>
        <p:txBody>
          <a:bodyPr/>
          <a:lstStyle/>
          <a:p>
            <a:r>
              <a:rPr lang="en-IN" sz="5400" dirty="0"/>
              <a:t>DEVELOPMENT OF WORLD ECONOMY</a:t>
            </a:r>
            <a:endParaRPr lang="ru-RU" sz="540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177281" y="3889565"/>
            <a:ext cx="3853543" cy="949829"/>
          </a:xfrm>
        </p:spPr>
        <p:txBody>
          <a:bodyPr>
            <a:normAutofit/>
          </a:bodyPr>
          <a:lstStyle/>
          <a:p>
            <a:r>
              <a:rPr lang="en-IN" sz="2000" dirty="0"/>
              <a:t>VISHNU SHARMA NANDA</a:t>
            </a:r>
          </a:p>
          <a:p>
            <a:r>
              <a:rPr lang="en-IN" sz="2000" dirty="0">
                <a:solidFill>
                  <a:schemeClr val="tx1"/>
                </a:solidFill>
                <a:highlight>
                  <a:srgbClr val="FFFFFF"/>
                </a:highlight>
              </a:rPr>
              <a:t>STUDENT NO</a:t>
            </a:r>
            <a:r>
              <a:rPr lang="en-IN" sz="2000" dirty="0">
                <a:highlight>
                  <a:srgbClr val="FFFFFF"/>
                </a:highlight>
              </a:rPr>
              <a:t>. : </a:t>
            </a:r>
            <a:r>
              <a:rPr lang="en-IN" sz="2000" i="0" dirty="0">
                <a:effectLst/>
                <a:highlight>
                  <a:srgbClr val="FFFFFF"/>
                </a:highlight>
              </a:rPr>
              <a:t>231AJG024</a:t>
            </a:r>
            <a:endParaRPr lang="ru-RU" sz="3200" dirty="0"/>
          </a:p>
        </p:txBody>
      </p:sp>
      <p:pic>
        <p:nvPicPr>
          <p:cNvPr id="12" name="Picture Placeholder 11" descr="Beautiful cliff sea town on sunset">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2"/>
          <a:srcRect l="14573" r="421"/>
          <a:stretch/>
        </p:blipFill>
        <p:spPr>
          <a:xfrm>
            <a:off x="4614953" y="0"/>
            <a:ext cx="7585924" cy="5949573"/>
          </a:xfrm>
        </p:spPr>
      </p:pic>
      <p:sp>
        <p:nvSpPr>
          <p:cNvPr id="4" name="Title 1">
            <a:extLst>
              <a:ext uri="{FF2B5EF4-FFF2-40B4-BE49-F238E27FC236}">
                <a16:creationId xmlns:a16="http://schemas.microsoft.com/office/drawing/2014/main" id="{20D4C929-4FF1-2988-3A7F-5FD3248873E2}"/>
              </a:ext>
            </a:extLst>
          </p:cNvPr>
          <p:cNvSpPr txBox="1">
            <a:spLocks/>
          </p:cNvSpPr>
          <p:nvPr/>
        </p:nvSpPr>
        <p:spPr>
          <a:xfrm>
            <a:off x="13604472" y="1180564"/>
            <a:ext cx="4503295" cy="782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kern="1200">
                <a:gradFill>
                  <a:gsLst>
                    <a:gs pos="0">
                      <a:schemeClr val="accent1"/>
                    </a:gs>
                    <a:gs pos="100000">
                      <a:schemeClr val="accent3"/>
                    </a:gs>
                  </a:gsLst>
                  <a:lin ang="0" scaled="1"/>
                </a:gradFill>
                <a:latin typeface="+mj-lt"/>
                <a:ea typeface="+mj-ea"/>
                <a:cs typeface="+mj-cs"/>
              </a:defRPr>
            </a:lvl1pPr>
          </a:lstStyle>
          <a:p>
            <a:r>
              <a:rPr lang="en-IN"/>
              <a:t>COUNTRY </a:t>
            </a:r>
            <a:endParaRPr lang="ru-RU" dirty="0"/>
          </a:p>
        </p:txBody>
      </p:sp>
      <p:sp>
        <p:nvSpPr>
          <p:cNvPr id="5" name="Text Placeholder 2">
            <a:extLst>
              <a:ext uri="{FF2B5EF4-FFF2-40B4-BE49-F238E27FC236}">
                <a16:creationId xmlns:a16="http://schemas.microsoft.com/office/drawing/2014/main" id="{73E42289-E9AA-76D8-9338-96E7AB3609F5}"/>
              </a:ext>
            </a:extLst>
          </p:cNvPr>
          <p:cNvSpPr txBox="1">
            <a:spLocks/>
          </p:cNvSpPr>
          <p:nvPr/>
        </p:nvSpPr>
        <p:spPr>
          <a:xfrm>
            <a:off x="12910776" y="2194305"/>
            <a:ext cx="5362210" cy="10379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400" dirty="0"/>
              <a:t>The first two country which I selected was Singapore which was at Very high HDI, and Granada High HDI.</a:t>
            </a:r>
          </a:p>
        </p:txBody>
      </p:sp>
      <mc:AlternateContent xmlns:mc="http://schemas.openxmlformats.org/markup-compatibility/2006" xmlns:a14="http://schemas.microsoft.com/office/drawing/2010/main">
        <mc:Choice Requires="a14">
          <p:sp>
            <p:nvSpPr>
              <p:cNvPr id="7" name="Text Placeholder 3">
                <a:extLst>
                  <a:ext uri="{FF2B5EF4-FFF2-40B4-BE49-F238E27FC236}">
                    <a16:creationId xmlns:a16="http://schemas.microsoft.com/office/drawing/2014/main" id="{83A715CB-D93C-566F-D0A0-1376812B9582}"/>
                  </a:ext>
                </a:extLst>
              </p:cNvPr>
              <p:cNvSpPr txBox="1">
                <a:spLocks/>
              </p:cNvSpPr>
              <p:nvPr/>
            </p:nvSpPr>
            <p:spPr>
              <a:xfrm>
                <a:off x="12785006" y="3089388"/>
                <a:ext cx="4802179" cy="340761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1600" dirty="0"/>
                  <a:t>Country Number #3:  </a:t>
                </a:r>
                <a:r>
                  <a:rPr lang="en-IN" sz="1700" dirty="0">
                    <a:solidFill>
                      <a:srgbClr val="FF0000"/>
                    </a:solidFill>
                    <a:latin typeface="Aharoni" panose="02010803020104030203" pitchFamily="2" charset="-79"/>
                    <a:cs typeface="Aharoni" panose="02010803020104030203" pitchFamily="2" charset="-79"/>
                  </a:rPr>
                  <a:t>GAMBIA</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LOCATION: </a:t>
                </a:r>
                <a:r>
                  <a:rPr lang="en-IN" sz="1600" dirty="0">
                    <a:solidFill>
                      <a:schemeClr val="accent3"/>
                    </a:solidFill>
                  </a:rPr>
                  <a:t>Western Africa  </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POPULATION: </a:t>
                </a:r>
                <a:r>
                  <a:rPr lang="en-IN" sz="1600" dirty="0">
                    <a:solidFill>
                      <a:schemeClr val="accent3"/>
                    </a:solidFill>
                  </a:rPr>
                  <a:t>2,468,569</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AREA : </a:t>
                </a:r>
                <a:r>
                  <a:rPr lang="en-IN" sz="1600" dirty="0">
                    <a:solidFill>
                      <a:schemeClr val="accent3"/>
                    </a:solidFill>
                  </a:rPr>
                  <a:t>11,300 </a:t>
                </a:r>
                <a14:m>
                  <m:oMath xmlns:m="http://schemas.openxmlformats.org/officeDocument/2006/math">
                    <m:sSup>
                      <m:sSupPr>
                        <m:ctrlPr>
                          <a:rPr lang="en-IN" sz="1600" i="1" smtClean="0">
                            <a:solidFill>
                              <a:schemeClr val="accent3"/>
                            </a:solidFill>
                            <a:latin typeface="Cambria Math" panose="02040503050406030204" pitchFamily="18" charset="0"/>
                          </a:rPr>
                        </m:ctrlPr>
                      </m:sSupPr>
                      <m:e>
                        <m:r>
                          <a:rPr lang="en-IN" sz="1600" i="1" smtClean="0">
                            <a:solidFill>
                              <a:schemeClr val="accent3"/>
                            </a:solidFill>
                            <a:latin typeface="Cambria Math" panose="02040503050406030204" pitchFamily="18" charset="0"/>
                          </a:rPr>
                          <m:t>𝑘𝑚</m:t>
                        </m:r>
                      </m:e>
                      <m:sup>
                        <m:r>
                          <a:rPr lang="en-IN" sz="1600" i="1" smtClean="0">
                            <a:solidFill>
                              <a:schemeClr val="accent3"/>
                            </a:solidFill>
                            <a:latin typeface="Cambria Math" panose="02040503050406030204" pitchFamily="18" charset="0"/>
                          </a:rPr>
                          <m:t>2</m:t>
                        </m:r>
                      </m:sup>
                    </m:sSup>
                  </m:oMath>
                </a14:m>
                <a:endParaRPr lang="en-IN" sz="1600" dirty="0"/>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HDI RANK: </a:t>
                </a:r>
                <a:r>
                  <a:rPr lang="en-IN" sz="1600" dirty="0">
                    <a:solidFill>
                      <a:schemeClr val="accent3"/>
                    </a:solidFill>
                  </a:rPr>
                  <a:t>174</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HDI VALUE: </a:t>
                </a:r>
                <a:r>
                  <a:rPr lang="en-IN" sz="1600" dirty="0">
                    <a:solidFill>
                      <a:schemeClr val="accent3"/>
                    </a:solidFill>
                  </a:rPr>
                  <a:t>0.495</a:t>
                </a:r>
              </a:p>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GDP: </a:t>
                </a:r>
                <a:r>
                  <a:rPr lang="en-IN" sz="1600" dirty="0">
                    <a:solidFill>
                      <a:schemeClr val="accent3"/>
                    </a:solidFill>
                  </a:rPr>
                  <a:t>$2.3 billion </a:t>
                </a:r>
              </a:p>
              <a:p>
                <a:pPr marL="0" indent="0">
                  <a:buFont typeface="Arial" panose="020B0604020202020204" pitchFamily="34" charset="0"/>
                  <a:buNone/>
                </a:pPr>
                <a:endParaRPr lang="en-IN" sz="1600" dirty="0"/>
              </a:p>
              <a:p>
                <a:pPr marL="0" indent="0">
                  <a:buFont typeface="Arial" panose="020B0604020202020204" pitchFamily="34" charset="0"/>
                  <a:buNone/>
                </a:pPr>
                <a:endParaRPr lang="en-IN" sz="1600" dirty="0"/>
              </a:p>
              <a:p>
                <a:pPr marL="0" indent="0">
                  <a:buFont typeface="Arial" panose="020B0604020202020204" pitchFamily="34" charset="0"/>
                  <a:buNone/>
                </a:pPr>
                <a:endParaRPr lang="en-IN" sz="1600" dirty="0"/>
              </a:p>
              <a:p>
                <a:pPr marL="0" indent="0">
                  <a:buFont typeface="Arial" panose="020B0604020202020204" pitchFamily="34" charset="0"/>
                  <a:buNone/>
                </a:pPr>
                <a:endParaRPr lang="en-IN" sz="1600" dirty="0"/>
              </a:p>
            </p:txBody>
          </p:sp>
        </mc:Choice>
        <mc:Fallback xmlns="">
          <p:sp>
            <p:nvSpPr>
              <p:cNvPr id="7" name="Text Placeholder 3">
                <a:extLst>
                  <a:ext uri="{FF2B5EF4-FFF2-40B4-BE49-F238E27FC236}">
                    <a16:creationId xmlns:a16="http://schemas.microsoft.com/office/drawing/2014/main" id="{83A715CB-D93C-566F-D0A0-1376812B9582}"/>
                  </a:ext>
                </a:extLst>
              </p:cNvPr>
              <p:cNvSpPr txBox="1">
                <a:spLocks noRot="1" noChangeAspect="1" noMove="1" noResize="1" noEditPoints="1" noAdjustHandles="1" noChangeArrowheads="1" noChangeShapeType="1" noTextEdit="1"/>
              </p:cNvSpPr>
              <p:nvPr/>
            </p:nvSpPr>
            <p:spPr>
              <a:xfrm>
                <a:off x="12785006" y="3089388"/>
                <a:ext cx="4802179" cy="3407618"/>
              </a:xfrm>
              <a:prstGeom prst="rect">
                <a:avLst/>
              </a:prstGeom>
              <a:blipFill>
                <a:blip r:embed="rId3"/>
                <a:stretch>
                  <a:fillRect t="-1610"/>
                </a:stretch>
              </a:blipFill>
            </p:spPr>
            <p:txBody>
              <a:bodyPr/>
              <a:lstStyle/>
              <a:p>
                <a:r>
                  <a:rPr lang="en-IN">
                    <a:noFill/>
                  </a:rPr>
                  <a:t> </a:t>
                </a:r>
              </a:p>
            </p:txBody>
          </p:sp>
        </mc:Fallback>
      </mc:AlternateContent>
      <p:pic>
        <p:nvPicPr>
          <p:cNvPr id="3" name="Picture Placeholder 9">
            <a:extLst>
              <a:ext uri="{FF2B5EF4-FFF2-40B4-BE49-F238E27FC236}">
                <a16:creationId xmlns:a16="http://schemas.microsoft.com/office/drawing/2014/main" id="{3F7516C8-BEE0-98B9-E562-0AA70765B6DF}"/>
              </a:ext>
            </a:extLst>
          </p:cNvPr>
          <p:cNvPicPr>
            <a:picLocks noChangeAspect="1"/>
          </p:cNvPicPr>
          <p:nvPr/>
        </p:nvPicPr>
        <p:blipFill rotWithShape="1">
          <a:blip r:embed="rId4"/>
          <a:srcRect l="24178" r="24178"/>
          <a:stretch/>
        </p:blipFill>
        <p:spPr>
          <a:xfrm>
            <a:off x="1263941" y="-4475766"/>
            <a:ext cx="2896579" cy="4206601"/>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a:blipFill dpi="0" rotWithShape="1">
            <a:blip r:embed="rId5"/>
            <a:srcRect/>
            <a:tile tx="-806450" ty="0" sx="100000" sy="100000" flip="none" algn="tl"/>
          </a:blipFill>
        </p:spPr>
      </p:pic>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7199272" y="1020017"/>
            <a:ext cx="4503295" cy="782638"/>
          </a:xfrm>
        </p:spPr>
        <p:txBody>
          <a:bodyPr/>
          <a:lstStyle/>
          <a:p>
            <a:r>
              <a:rPr lang="en-IN" dirty="0"/>
              <a:t>COUNTRY </a:t>
            </a:r>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505576" y="2033758"/>
            <a:ext cx="5362210" cy="1037958"/>
          </a:xfrm>
        </p:spPr>
        <p:txBody>
          <a:bodyPr>
            <a:normAutofit/>
          </a:bodyPr>
          <a:lstStyle/>
          <a:p>
            <a:pPr>
              <a:lnSpc>
                <a:spcPct val="120000"/>
              </a:lnSpc>
            </a:pPr>
            <a:r>
              <a:rPr lang="en-US" sz="1400" dirty="0"/>
              <a:t>The first two country which I selected was Singapore which was at Very high HDI, and Grenada High HDI.</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379806" y="2928841"/>
                <a:ext cx="4802179" cy="3407618"/>
              </a:xfrm>
            </p:spPr>
            <p:txBody>
              <a:bodyPr>
                <a:normAutofit fontScale="92500" lnSpcReduction="10000"/>
              </a:bodyPr>
              <a:lstStyle/>
              <a:p>
                <a:pPr marL="0" indent="0" algn="ctr">
                  <a:buNone/>
                </a:pPr>
                <a:r>
                  <a:rPr lang="en-IN" sz="1600" dirty="0"/>
                  <a:t>Country Number #3:  </a:t>
                </a:r>
                <a:r>
                  <a:rPr lang="en-IN" sz="1700" dirty="0">
                    <a:solidFill>
                      <a:srgbClr val="FF0000"/>
                    </a:solidFill>
                    <a:latin typeface="Aharoni" panose="02010803020104030203" pitchFamily="2" charset="-79"/>
                    <a:cs typeface="Aharoni" panose="02010803020104030203" pitchFamily="2" charset="-79"/>
                  </a:rPr>
                  <a:t>GAMBIA</a:t>
                </a:r>
              </a:p>
              <a:p>
                <a:pPr marL="0" indent="0">
                  <a:buNone/>
                </a:pPr>
                <a:endParaRPr lang="en-IN" sz="1600" dirty="0"/>
              </a:p>
              <a:p>
                <a:pPr marL="0" indent="0">
                  <a:buNone/>
                </a:pPr>
                <a:r>
                  <a:rPr lang="en-IN" sz="1600" dirty="0"/>
                  <a:t>LOCATION: </a:t>
                </a:r>
                <a:r>
                  <a:rPr lang="en-IN" sz="1600" dirty="0">
                    <a:solidFill>
                      <a:schemeClr val="accent3"/>
                    </a:solidFill>
                  </a:rPr>
                  <a:t>Western Africa  </a:t>
                </a:r>
              </a:p>
              <a:p>
                <a:pPr marL="0" indent="0">
                  <a:buNone/>
                </a:pPr>
                <a:endParaRPr lang="en-IN" sz="1600" dirty="0"/>
              </a:p>
              <a:p>
                <a:pPr marL="0" indent="0">
                  <a:buNone/>
                </a:pPr>
                <a:r>
                  <a:rPr lang="en-IN" sz="1600" dirty="0"/>
                  <a:t>POPULATION: </a:t>
                </a:r>
                <a:r>
                  <a:rPr lang="en-IN" sz="1600" dirty="0">
                    <a:solidFill>
                      <a:schemeClr val="accent3"/>
                    </a:solidFill>
                  </a:rPr>
                  <a:t>2,468,569</a:t>
                </a:r>
              </a:p>
              <a:p>
                <a:pPr marL="0" indent="0">
                  <a:buNone/>
                </a:pPr>
                <a:endParaRPr lang="en-IN" sz="1600" dirty="0"/>
              </a:p>
              <a:p>
                <a:pPr marL="0" indent="0">
                  <a:buNone/>
                </a:pPr>
                <a:r>
                  <a:rPr lang="en-IN" sz="1600" dirty="0"/>
                  <a:t>AREA : </a:t>
                </a:r>
                <a:r>
                  <a:rPr lang="en-IN" sz="1600" dirty="0">
                    <a:solidFill>
                      <a:schemeClr val="accent3"/>
                    </a:solidFill>
                  </a:rPr>
                  <a:t>11,300 </a:t>
                </a:r>
                <a14:m>
                  <m:oMath xmlns:m="http://schemas.openxmlformats.org/officeDocument/2006/math">
                    <m:sSup>
                      <m:sSupPr>
                        <m:ctrlPr>
                          <a:rPr lang="en-IN" sz="1600" i="1" smtClean="0">
                            <a:solidFill>
                              <a:schemeClr val="accent3"/>
                            </a:solidFill>
                            <a:latin typeface="Cambria Math" panose="02040503050406030204" pitchFamily="18" charset="0"/>
                          </a:rPr>
                        </m:ctrlPr>
                      </m:sSupPr>
                      <m:e>
                        <m:r>
                          <a:rPr lang="en-IN" sz="1600" b="0" i="1" smtClean="0">
                            <a:solidFill>
                              <a:schemeClr val="accent3"/>
                            </a:solidFill>
                            <a:latin typeface="Cambria Math" panose="02040503050406030204" pitchFamily="18" charset="0"/>
                          </a:rPr>
                          <m:t>𝑘𝑚</m:t>
                        </m:r>
                      </m:e>
                      <m:sup>
                        <m:r>
                          <a:rPr lang="en-IN" sz="1600" b="0" i="1" smtClean="0">
                            <a:solidFill>
                              <a:schemeClr val="accent3"/>
                            </a:solidFill>
                            <a:latin typeface="Cambria Math" panose="02040503050406030204" pitchFamily="18" charset="0"/>
                          </a:rPr>
                          <m:t>2</m:t>
                        </m:r>
                      </m:sup>
                    </m:sSup>
                  </m:oMath>
                </a14:m>
                <a:endParaRPr lang="en-IN" sz="1600" dirty="0"/>
              </a:p>
              <a:p>
                <a:pPr marL="0" indent="0">
                  <a:buNone/>
                </a:pPr>
                <a:endParaRPr lang="en-IN" sz="1600" dirty="0"/>
              </a:p>
              <a:p>
                <a:pPr marL="0" indent="0">
                  <a:buNone/>
                </a:pPr>
                <a:r>
                  <a:rPr lang="en-IN" sz="1600" dirty="0"/>
                  <a:t>HDI RANK: </a:t>
                </a:r>
                <a:r>
                  <a:rPr lang="en-IN" sz="1600" dirty="0">
                    <a:solidFill>
                      <a:schemeClr val="accent3"/>
                    </a:solidFill>
                  </a:rPr>
                  <a:t>174</a:t>
                </a:r>
              </a:p>
              <a:p>
                <a:pPr marL="0" indent="0">
                  <a:buNone/>
                </a:pPr>
                <a:endParaRPr lang="en-IN" sz="1600" dirty="0"/>
              </a:p>
              <a:p>
                <a:pPr marL="0" indent="0">
                  <a:buNone/>
                </a:pPr>
                <a:r>
                  <a:rPr lang="en-IN" sz="1600" dirty="0"/>
                  <a:t>HDI VALUE: </a:t>
                </a:r>
                <a:r>
                  <a:rPr lang="en-IN" sz="1600" dirty="0">
                    <a:solidFill>
                      <a:schemeClr val="accent3"/>
                    </a:solidFill>
                  </a:rPr>
                  <a:t>0.495</a:t>
                </a:r>
              </a:p>
              <a:p>
                <a:pPr marL="0" indent="0">
                  <a:buNone/>
                </a:pPr>
                <a:endParaRPr lang="en-IN" sz="1600" dirty="0"/>
              </a:p>
              <a:p>
                <a:pPr marL="0" indent="0">
                  <a:buNone/>
                </a:pPr>
                <a:r>
                  <a:rPr lang="en-IN" sz="1600" dirty="0"/>
                  <a:t>GDP: </a:t>
                </a:r>
                <a:r>
                  <a:rPr lang="en-IN" sz="1600" dirty="0">
                    <a:solidFill>
                      <a:schemeClr val="accent3"/>
                    </a:solidFill>
                  </a:rPr>
                  <a:t>$2.3 billion </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p:txBody>
          </p:sp>
        </mc:Choice>
        <mc:Fallback xmlns="">
          <p:sp>
            <p:nvSpPr>
              <p:cNvPr id="4" name="Text Placeholder 3">
                <a:extLst>
                  <a:ext uri="{FF2B5EF4-FFF2-40B4-BE49-F238E27FC236}">
                    <a16:creationId xmlns:a16="http://schemas.microsoft.com/office/drawing/2014/main" id="{2B46C56E-82FC-4B02-954F-3AFACF2E8CBA}"/>
                  </a:ext>
                </a:extLst>
              </p:cNvPr>
              <p:cNvSpPr>
                <a:spLocks noGrp="1" noRot="1" noChangeAspect="1" noMove="1" noResize="1" noEditPoints="1" noAdjustHandles="1" noChangeArrowheads="1" noChangeShapeType="1" noTextEdit="1"/>
              </p:cNvSpPr>
              <p:nvPr>
                <p:ph type="body" sz="quarter" idx="14"/>
              </p:nvPr>
            </p:nvSpPr>
            <p:spPr>
              <a:xfrm>
                <a:off x="6379806" y="2928841"/>
                <a:ext cx="4802179" cy="3407618"/>
              </a:xfrm>
              <a:blipFill>
                <a:blip r:embed="rId2"/>
                <a:stretch>
                  <a:fillRect l="-508" t="-1610" b="-1789"/>
                </a:stretch>
              </a:blipFill>
            </p:spPr>
            <p:txBody>
              <a:bodyPr/>
              <a:lstStyle/>
              <a:p>
                <a:r>
                  <a:rPr lang="en-IN">
                    <a:noFill/>
                  </a:rPr>
                  <a:t> </a:t>
                </a:r>
              </a:p>
            </p:txBody>
          </p:sp>
        </mc:Fallback>
      </mc:AlternateContent>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pic>
        <p:nvPicPr>
          <p:cNvPr id="10" name="Picture Placeholder 9">
            <a:extLst>
              <a:ext uri="{FF2B5EF4-FFF2-40B4-BE49-F238E27FC236}">
                <a16:creationId xmlns:a16="http://schemas.microsoft.com/office/drawing/2014/main" id="{34FD6EB4-BD87-7C38-8A3B-D9103E95A242}"/>
              </a:ext>
            </a:extLst>
          </p:cNvPr>
          <p:cNvPicPr>
            <a:picLocks noGrp="1" noChangeAspect="1"/>
          </p:cNvPicPr>
          <p:nvPr>
            <p:ph type="pic" sz="quarter" idx="15"/>
          </p:nvPr>
        </p:nvPicPr>
        <p:blipFill rotWithShape="1">
          <a:blip r:embed="rId3"/>
          <a:srcRect l="24178" r="24178"/>
          <a:stretch/>
        </p:blipFill>
        <p:spPr>
          <a:blipFill dpi="0" rotWithShape="1">
            <a:blip r:embed="rId4"/>
            <a:srcRect/>
            <a:tile tx="-806450" ty="0" sx="100000" sy="100000" flip="none" algn="tl"/>
          </a:blipFill>
        </p:spPr>
      </p:pic>
      <p:graphicFrame>
        <p:nvGraphicFramePr>
          <p:cNvPr id="5" name="Table 4">
            <a:extLst>
              <a:ext uri="{FF2B5EF4-FFF2-40B4-BE49-F238E27FC236}">
                <a16:creationId xmlns:a16="http://schemas.microsoft.com/office/drawing/2014/main" id="{2D0EE16B-B5A2-1E25-ADDA-C9B881B3C979}"/>
              </a:ext>
            </a:extLst>
          </p:cNvPr>
          <p:cNvGraphicFramePr>
            <a:graphicFrameLocks noGrp="1"/>
          </p:cNvGraphicFramePr>
          <p:nvPr>
            <p:extLst>
              <p:ext uri="{D42A27DB-BD31-4B8C-83A1-F6EECF244321}">
                <p14:modId xmlns:p14="http://schemas.microsoft.com/office/powerpoint/2010/main" val="3716370822"/>
              </p:ext>
            </p:extLst>
          </p:nvPr>
        </p:nvGraphicFramePr>
        <p:xfrm>
          <a:off x="-5371961" y="2145206"/>
          <a:ext cx="4861084" cy="1853020"/>
        </p:xfrm>
        <a:graphic>
          <a:graphicData uri="http://schemas.openxmlformats.org/drawingml/2006/table">
            <a:tbl>
              <a:tblPr firstRow="1" bandRow="1">
                <a:tableStyleId>{72833802-FEF1-4C79-8D5D-14CF1EAF98D9}</a:tableStyleId>
              </a:tblPr>
              <a:tblGrid>
                <a:gridCol w="2430542">
                  <a:extLst>
                    <a:ext uri="{9D8B030D-6E8A-4147-A177-3AD203B41FA5}">
                      <a16:colId xmlns:a16="http://schemas.microsoft.com/office/drawing/2014/main" val="3179536207"/>
                    </a:ext>
                  </a:extLst>
                </a:gridCol>
                <a:gridCol w="2430542">
                  <a:extLst>
                    <a:ext uri="{9D8B030D-6E8A-4147-A177-3AD203B41FA5}">
                      <a16:colId xmlns:a16="http://schemas.microsoft.com/office/drawing/2014/main" val="3498461428"/>
                    </a:ext>
                  </a:extLst>
                </a:gridCol>
              </a:tblGrid>
              <a:tr h="463255">
                <a:tc gridSpan="2">
                  <a:txBody>
                    <a:bodyPr/>
                    <a:lstStyle/>
                    <a:p>
                      <a:r>
                        <a:rPr lang="en-US" dirty="0"/>
                        <a:t>country No1 by HDI, by element of UN HDI</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558875"/>
                  </a:ext>
                </a:extLst>
              </a:tr>
              <a:tr h="463255">
                <a:tc>
                  <a:txBody>
                    <a:bodyPr/>
                    <a:lstStyle/>
                    <a:p>
                      <a:r>
                        <a:rPr lang="en-IN" dirty="0"/>
                        <a:t>long and healthy life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sz="1800" b="1" i="0" kern="1200" dirty="0">
                          <a:solidFill>
                            <a:schemeClr val="tx1"/>
                          </a:solidFill>
                          <a:effectLst/>
                          <a:latin typeface="+mn-lt"/>
                          <a:ea typeface="+mn-ea"/>
                          <a:cs typeface="+mn-cs"/>
                        </a:rPr>
                        <a:t>62.9 years</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9200641"/>
                  </a:ext>
                </a:extLst>
              </a:tr>
              <a:tr h="463255">
                <a:tc>
                  <a:txBody>
                    <a:bodyPr/>
                    <a:lstStyle/>
                    <a:p>
                      <a:r>
                        <a:rPr lang="en-IN" dirty="0"/>
                        <a:t>Education </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dirty="0"/>
                        <a:t>9 years </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260157"/>
                  </a:ext>
                </a:extLst>
              </a:tr>
              <a:tr h="463255">
                <a:tc>
                  <a:txBody>
                    <a:bodyPr/>
                    <a:lstStyle/>
                    <a:p>
                      <a:r>
                        <a:rPr lang="en-IN" dirty="0"/>
                        <a:t>Income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dirty="0"/>
                        <a:t>$2090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953566"/>
                  </a:ext>
                </a:extLst>
              </a:tr>
            </a:tbl>
          </a:graphicData>
        </a:graphic>
      </p:graphicFrame>
      <p:pic>
        <p:nvPicPr>
          <p:cNvPr id="6" name="Picture Placeholder 13" descr="Boat on sunset sea">
            <a:extLst>
              <a:ext uri="{FF2B5EF4-FFF2-40B4-BE49-F238E27FC236}">
                <a16:creationId xmlns:a16="http://schemas.microsoft.com/office/drawing/2014/main" id="{261D4289-10B7-E1B7-0C4E-B5C58DC128E6}"/>
              </a:ext>
            </a:extLst>
          </p:cNvPr>
          <p:cNvPicPr>
            <a:picLocks noChangeAspect="1"/>
          </p:cNvPicPr>
          <p:nvPr/>
        </p:nvPicPr>
        <p:blipFill rotWithShape="1">
          <a:blip r:embed="rId5"/>
          <a:srcRect l="18" t="19053" r="-18" b="-174"/>
          <a:stretch/>
        </p:blipFill>
        <p:spPr>
          <a:xfrm>
            <a:off x="12395947" y="559799"/>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pic>
    </p:spTree>
    <p:extLst>
      <p:ext uri="{BB962C8B-B14F-4D97-AF65-F5344CB8AC3E}">
        <p14:creationId xmlns:p14="http://schemas.microsoft.com/office/powerpoint/2010/main" val="3066898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301466" y="268098"/>
            <a:ext cx="5642097" cy="782638"/>
          </a:xfrm>
        </p:spPr>
        <p:txBody>
          <a:bodyPr>
            <a:normAutofit fontScale="90000"/>
          </a:bodyPr>
          <a:lstStyle/>
          <a:p>
            <a:r>
              <a:rPr lang="en-US" u="sng" dirty="0"/>
              <a:t>Why is Gambia so poor? </a:t>
            </a:r>
            <a:endParaRPr lang="ru-RU" u="sng"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301466" y="4351135"/>
            <a:ext cx="11246476" cy="1708223"/>
          </a:xfrm>
        </p:spPr>
        <p:txBody>
          <a:bodyPr>
            <a:noAutofit/>
          </a:bodyPr>
          <a:lstStyle/>
          <a:p>
            <a:pPr algn="just">
              <a:lnSpc>
                <a:spcPct val="120000"/>
              </a:lnSpc>
            </a:pPr>
            <a:r>
              <a:rPr lang="en-US" sz="1800" b="0" i="0" dirty="0">
                <a:solidFill>
                  <a:schemeClr val="tx1"/>
                </a:solidFill>
                <a:effectLst/>
                <a:latin typeface="Times New Roman" panose="02020603050405020304" pitchFamily="18" charset="0"/>
                <a:cs typeface="Times New Roman" panose="02020603050405020304" pitchFamily="18" charset="0"/>
              </a:rPr>
              <a:t>Gambia faces poverty due to various factors, including limited economic diversification, reliance on agriculture with vulnerability to climate change, political instability, weak infrastructure, and high levels of unemployment.</a:t>
            </a:r>
          </a:p>
          <a:p>
            <a:pPr algn="just">
              <a:lnSpc>
                <a:spcPct val="120000"/>
              </a:lnSpc>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algn="just">
              <a:lnSpc>
                <a:spcPct val="120000"/>
              </a:lnSpc>
            </a:pPr>
            <a:r>
              <a:rPr lang="en-US" sz="1800" b="0" i="0" dirty="0">
                <a:solidFill>
                  <a:schemeClr val="tx1"/>
                </a:solidFill>
                <a:effectLst/>
                <a:latin typeface="Times New Roman" panose="02020603050405020304" pitchFamily="18" charset="0"/>
                <a:cs typeface="Times New Roman" panose="02020603050405020304" pitchFamily="18" charset="0"/>
              </a:rPr>
              <a:t> Additionally, issues such as corruption, inadequate access to education and healthcare, and limited access to markets contribute to its economic challenges. These factors hinder sustainable development and exacerbate poverty levels, making it difficult for the country to break the cycle of poverty and achieve significant economic growth.</a:t>
            </a:r>
            <a:endParaRPr lang="ru-RU" sz="1800" dirty="0">
              <a:solidFill>
                <a:schemeClr val="tx1"/>
              </a:solidFill>
              <a:latin typeface="Times New Roman" panose="02020603050405020304" pitchFamily="18" charset="0"/>
              <a:cs typeface="Times New Roman" panose="02020603050405020304" pitchFamily="18" charset="0"/>
            </a:endParaRPr>
          </a:p>
        </p:txBody>
      </p:sp>
      <p:pic>
        <p:nvPicPr>
          <p:cNvPr id="14" name="Picture Placeholder 13" descr="Boat on sunset sea">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rotWithShape="1">
          <a:blip r:embed="rId2"/>
          <a:srcRect l="18" t="19053" r="-18" b="-174"/>
          <a:stretch/>
        </p:blipFill>
        <p:spPr>
          <a:xfrm>
            <a:off x="5770592" y="521650"/>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3</a:t>
            </a:fld>
            <a:endParaRPr lang="ru-RU" dirty="0"/>
          </a:p>
        </p:txBody>
      </p:sp>
      <p:graphicFrame>
        <p:nvGraphicFramePr>
          <p:cNvPr id="11" name="Table 10">
            <a:extLst>
              <a:ext uri="{FF2B5EF4-FFF2-40B4-BE49-F238E27FC236}">
                <a16:creationId xmlns:a16="http://schemas.microsoft.com/office/drawing/2014/main" id="{7FAA061D-3527-5E66-023F-04797629F14D}"/>
              </a:ext>
            </a:extLst>
          </p:cNvPr>
          <p:cNvGraphicFramePr>
            <a:graphicFrameLocks noGrp="1"/>
          </p:cNvGraphicFramePr>
          <p:nvPr>
            <p:extLst>
              <p:ext uri="{D42A27DB-BD31-4B8C-83A1-F6EECF244321}">
                <p14:modId xmlns:p14="http://schemas.microsoft.com/office/powerpoint/2010/main" val="108760228"/>
              </p:ext>
            </p:extLst>
          </p:nvPr>
        </p:nvGraphicFramePr>
        <p:xfrm>
          <a:off x="439389" y="1665929"/>
          <a:ext cx="4861084" cy="1853020"/>
        </p:xfrm>
        <a:graphic>
          <a:graphicData uri="http://schemas.openxmlformats.org/drawingml/2006/table">
            <a:tbl>
              <a:tblPr firstRow="1" bandRow="1">
                <a:tableStyleId>{72833802-FEF1-4C79-8D5D-14CF1EAF98D9}</a:tableStyleId>
              </a:tblPr>
              <a:tblGrid>
                <a:gridCol w="2430542">
                  <a:extLst>
                    <a:ext uri="{9D8B030D-6E8A-4147-A177-3AD203B41FA5}">
                      <a16:colId xmlns:a16="http://schemas.microsoft.com/office/drawing/2014/main" val="3179536207"/>
                    </a:ext>
                  </a:extLst>
                </a:gridCol>
                <a:gridCol w="2430542">
                  <a:extLst>
                    <a:ext uri="{9D8B030D-6E8A-4147-A177-3AD203B41FA5}">
                      <a16:colId xmlns:a16="http://schemas.microsoft.com/office/drawing/2014/main" val="3498461428"/>
                    </a:ext>
                  </a:extLst>
                </a:gridCol>
              </a:tblGrid>
              <a:tr h="463255">
                <a:tc gridSpan="2">
                  <a:txBody>
                    <a:bodyPr/>
                    <a:lstStyle/>
                    <a:p>
                      <a:r>
                        <a:rPr lang="en-US" dirty="0"/>
                        <a:t>country No1 by HDI, by element of UN HDI</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558875"/>
                  </a:ext>
                </a:extLst>
              </a:tr>
              <a:tr h="463255">
                <a:tc>
                  <a:txBody>
                    <a:bodyPr/>
                    <a:lstStyle/>
                    <a:p>
                      <a:r>
                        <a:rPr lang="en-IN" dirty="0"/>
                        <a:t>long and healthy life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sz="1800" b="1" i="0" kern="1200" dirty="0">
                          <a:solidFill>
                            <a:schemeClr val="tx1"/>
                          </a:solidFill>
                          <a:effectLst/>
                          <a:latin typeface="+mn-lt"/>
                          <a:ea typeface="+mn-ea"/>
                          <a:cs typeface="+mn-cs"/>
                        </a:rPr>
                        <a:t>62.9 years</a:t>
                      </a:r>
                      <a:endParaRPr lang="en-IN"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9200641"/>
                  </a:ext>
                </a:extLst>
              </a:tr>
              <a:tr h="463255">
                <a:tc>
                  <a:txBody>
                    <a:bodyPr/>
                    <a:lstStyle/>
                    <a:p>
                      <a:r>
                        <a:rPr lang="en-IN" dirty="0"/>
                        <a:t>Education </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dirty="0"/>
                        <a:t>9 years </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260157"/>
                  </a:ext>
                </a:extLst>
              </a:tr>
              <a:tr h="463255">
                <a:tc>
                  <a:txBody>
                    <a:bodyPr/>
                    <a:lstStyle/>
                    <a:p>
                      <a:r>
                        <a:rPr lang="en-IN" dirty="0"/>
                        <a:t>Income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IN" dirty="0"/>
                        <a:t>$2090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953566"/>
                  </a:ext>
                </a:extLst>
              </a:tr>
            </a:tbl>
          </a:graphicData>
        </a:graphic>
      </p:graphicFrame>
      <p:sp>
        <p:nvSpPr>
          <p:cNvPr id="15" name="Freeform: Shape 14">
            <a:extLst>
              <a:ext uri="{FF2B5EF4-FFF2-40B4-BE49-F238E27FC236}">
                <a16:creationId xmlns:a16="http://schemas.microsoft.com/office/drawing/2014/main" id="{096C0142-C55E-A9CE-F4BB-3E243ED2FAB3}"/>
              </a:ext>
            </a:extLst>
          </p:cNvPr>
          <p:cNvSpPr/>
          <p:nvPr/>
        </p:nvSpPr>
        <p:spPr>
          <a:xfrm>
            <a:off x="10406267" y="3152360"/>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F60F9D8E-088C-1120-F975-0D9BF8CF44A0}"/>
              </a:ext>
            </a:extLst>
          </p:cNvPr>
          <p:cNvSpPr/>
          <p:nvPr/>
        </p:nvSpPr>
        <p:spPr>
          <a:xfrm>
            <a:off x="8596416" y="3429000"/>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pic>
        <p:nvPicPr>
          <p:cNvPr id="3" name="Picture Placeholder 7">
            <a:extLst>
              <a:ext uri="{FF2B5EF4-FFF2-40B4-BE49-F238E27FC236}">
                <a16:creationId xmlns:a16="http://schemas.microsoft.com/office/drawing/2014/main" id="{F850FB06-B85A-04DA-0A19-B4F491F4967D}"/>
              </a:ext>
            </a:extLst>
          </p:cNvPr>
          <p:cNvPicPr>
            <a:picLocks noChangeAspect="1"/>
          </p:cNvPicPr>
          <p:nvPr/>
        </p:nvPicPr>
        <p:blipFill rotWithShape="1">
          <a:blip r:embed="rId3"/>
          <a:srcRect l="2838" r="2838"/>
          <a:stretch/>
        </p:blipFill>
        <p:spPr>
          <a:xfrm>
            <a:off x="12481456" y="268098"/>
            <a:ext cx="6468741" cy="4572000"/>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a:blipFill dpi="0" rotWithShape="1">
            <a:blip r:embed="rId4"/>
            <a:srcRect/>
            <a:tile tx="-806450" ty="-6350" sx="100000" sy="100000" flip="none" algn="r"/>
          </a:blipFill>
        </p:spPr>
      </p:pic>
    </p:spTree>
    <p:extLst>
      <p:ext uri="{BB962C8B-B14F-4D97-AF65-F5344CB8AC3E}">
        <p14:creationId xmlns:p14="http://schemas.microsoft.com/office/powerpoint/2010/main" val="202353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5565506-7D89-F153-C412-AFCDFB1C8733}"/>
              </a:ext>
            </a:extLst>
          </p:cNvPr>
          <p:cNvPicPr>
            <a:picLocks noGrp="1" noChangeAspect="1"/>
          </p:cNvPicPr>
          <p:nvPr>
            <p:ph type="pic" idx="1"/>
          </p:nvPr>
        </p:nvPicPr>
        <p:blipFill rotWithShape="1">
          <a:blip r:embed="rId2"/>
          <a:srcRect l="2838" r="2838"/>
          <a:stretch/>
        </p:blipFill>
        <p:spPr>
          <a:xfrm>
            <a:off x="5775856" y="532519"/>
            <a:ext cx="6468741" cy="4572000"/>
          </a:xfrm>
          <a:blipFill dpi="0" rotWithShape="1">
            <a:blip r:embed="rId3"/>
            <a:srcRect/>
            <a:tile tx="-806450" ty="-6350" sx="100000" sy="100000" flip="none" algn="r"/>
          </a:blipFill>
        </p:spPr>
      </p:pic>
      <p:sp>
        <p:nvSpPr>
          <p:cNvPr id="3" name="Footer Placeholder 2">
            <a:extLst>
              <a:ext uri="{FF2B5EF4-FFF2-40B4-BE49-F238E27FC236}">
                <a16:creationId xmlns:a16="http://schemas.microsoft.com/office/drawing/2014/main" id="{FE0531B3-8D39-201E-0701-58A409CB8F72}"/>
              </a:ext>
            </a:extLst>
          </p:cNvPr>
          <p:cNvSpPr>
            <a:spLocks noGrp="1"/>
          </p:cNvSpPr>
          <p:nvPr>
            <p:ph type="ftr" sz="quarter" idx="11"/>
          </p:nvPr>
        </p:nvSpPr>
        <p:spPr/>
        <p:txBody>
          <a:bodyPr/>
          <a:lstStyle/>
          <a:p>
            <a:r>
              <a:rPr lang="en-US"/>
              <a:t>ADD A FOOTER</a:t>
            </a:r>
            <a:endParaRPr lang="ru-RU" dirty="0"/>
          </a:p>
        </p:txBody>
      </p:sp>
      <p:sp>
        <p:nvSpPr>
          <p:cNvPr id="4" name="Slide Number Placeholder 3">
            <a:extLst>
              <a:ext uri="{FF2B5EF4-FFF2-40B4-BE49-F238E27FC236}">
                <a16:creationId xmlns:a16="http://schemas.microsoft.com/office/drawing/2014/main" id="{365A4446-81E2-2399-3058-BA578E662595}"/>
              </a:ext>
            </a:extLst>
          </p:cNvPr>
          <p:cNvSpPr>
            <a:spLocks noGrp="1"/>
          </p:cNvSpPr>
          <p:nvPr>
            <p:ph type="sldNum" sz="quarter" idx="12"/>
          </p:nvPr>
        </p:nvSpPr>
        <p:spPr/>
        <p:txBody>
          <a:bodyPr/>
          <a:lstStyle/>
          <a:p>
            <a:fld id="{D495E168-DA5E-4888-8D8A-92B118324C14}" type="slidenum">
              <a:rPr lang="ru-RU" smtClean="0"/>
              <a:t>4</a:t>
            </a:fld>
            <a:endParaRPr lang="ru-RU" dirty="0"/>
          </a:p>
        </p:txBody>
      </p:sp>
      <p:sp>
        <p:nvSpPr>
          <p:cNvPr id="5" name="Title 4">
            <a:extLst>
              <a:ext uri="{FF2B5EF4-FFF2-40B4-BE49-F238E27FC236}">
                <a16:creationId xmlns:a16="http://schemas.microsoft.com/office/drawing/2014/main" id="{ED721A71-EC6A-575C-75FC-D9694B0BF91A}"/>
              </a:ext>
            </a:extLst>
          </p:cNvPr>
          <p:cNvSpPr>
            <a:spLocks noGrp="1"/>
          </p:cNvSpPr>
          <p:nvPr>
            <p:ph type="title"/>
          </p:nvPr>
        </p:nvSpPr>
        <p:spPr>
          <a:xfrm>
            <a:off x="655321" y="292607"/>
            <a:ext cx="4618620" cy="479823"/>
          </a:xfrm>
        </p:spPr>
        <p:txBody>
          <a:bodyPr>
            <a:normAutofit/>
          </a:bodyPr>
          <a:lstStyle/>
          <a:p>
            <a:r>
              <a:rPr lang="en-US" sz="2800" u="sng" dirty="0"/>
              <a:t>Why is Gambia so poor? </a:t>
            </a:r>
            <a:endParaRPr lang="en-IN" sz="2800" dirty="0"/>
          </a:p>
        </p:txBody>
      </p:sp>
      <p:sp>
        <p:nvSpPr>
          <p:cNvPr id="6" name="Text Placeholder 5">
            <a:extLst>
              <a:ext uri="{FF2B5EF4-FFF2-40B4-BE49-F238E27FC236}">
                <a16:creationId xmlns:a16="http://schemas.microsoft.com/office/drawing/2014/main" id="{5DFF5896-0409-83DE-E4B3-505CB96BAD09}"/>
              </a:ext>
            </a:extLst>
          </p:cNvPr>
          <p:cNvSpPr>
            <a:spLocks noGrp="1"/>
          </p:cNvSpPr>
          <p:nvPr>
            <p:ph type="body" sz="half" idx="2"/>
          </p:nvPr>
        </p:nvSpPr>
        <p:spPr>
          <a:xfrm>
            <a:off x="569596" y="1043787"/>
            <a:ext cx="5206260" cy="4604538"/>
          </a:xfrm>
        </p:spPr>
        <p:txBody>
          <a:bodyPr>
            <a:normAutofit/>
          </a:bodyPr>
          <a:lstStyle/>
          <a:p>
            <a:pPr algn="just"/>
            <a:r>
              <a:rPr lang="en-US" sz="1600" b="1" i="0" dirty="0">
                <a:solidFill>
                  <a:schemeClr val="tx1"/>
                </a:solidFill>
                <a:effectLst/>
                <a:latin typeface="Söhne"/>
              </a:rPr>
              <a:t>Limited Resources:</a:t>
            </a:r>
          </a:p>
          <a:p>
            <a:pPr algn="just"/>
            <a:r>
              <a:rPr lang="en-US" sz="1600" b="0" i="0" dirty="0">
                <a:solidFill>
                  <a:schemeClr val="tx1"/>
                </a:solidFill>
                <a:effectLst/>
                <a:latin typeface="Söhne"/>
              </a:rPr>
              <a:t>The Gambia has limited natural resources, with agriculture being the primary economic activity. Dependence on agriculture makes the economy vulnerable to factors like climate change and fluctuating commodity prices</a:t>
            </a:r>
          </a:p>
          <a:p>
            <a:pPr algn="just"/>
            <a:endParaRPr lang="en-US" dirty="0">
              <a:solidFill>
                <a:schemeClr val="tx1"/>
              </a:solidFill>
              <a:latin typeface="Söhne"/>
            </a:endParaRPr>
          </a:p>
          <a:p>
            <a:pPr algn="just"/>
            <a:r>
              <a:rPr lang="en-US" sz="1600" b="1" i="0" dirty="0">
                <a:solidFill>
                  <a:schemeClr val="tx1"/>
                </a:solidFill>
                <a:effectLst/>
                <a:latin typeface="Söhne"/>
              </a:rPr>
              <a:t>Historical Factors:</a:t>
            </a:r>
          </a:p>
          <a:p>
            <a:pPr algn="just"/>
            <a:r>
              <a:rPr lang="en-US" sz="1600" b="0" i="0" dirty="0">
                <a:solidFill>
                  <a:schemeClr val="tx1"/>
                </a:solidFill>
                <a:effectLst/>
                <a:latin typeface="Söhne"/>
              </a:rPr>
              <a:t>Colonialism and its aftermath have left a legacy of economic inequality and underdevelopment. The country's history includes periods of political instability and authoritarian rule, hindering long-term development efforts.</a:t>
            </a:r>
          </a:p>
          <a:p>
            <a:pPr algn="just"/>
            <a:r>
              <a:rPr lang="en-US" sz="1600" b="1" i="0" dirty="0">
                <a:solidFill>
                  <a:schemeClr val="tx1"/>
                </a:solidFill>
                <a:effectLst/>
                <a:latin typeface="Söhne"/>
              </a:rPr>
              <a:t>Population Pressures:</a:t>
            </a:r>
          </a:p>
          <a:p>
            <a:pPr algn="just"/>
            <a:r>
              <a:rPr lang="en-US" sz="1600" b="0" i="0" dirty="0">
                <a:solidFill>
                  <a:schemeClr val="tx1"/>
                </a:solidFill>
                <a:effectLst/>
                <a:latin typeface="Söhne"/>
              </a:rPr>
              <a:t>The population growth rate in The Gambia is relatively high, putting pressure on limited resources and infrastructure, exacerbating poverty and unemployment.</a:t>
            </a:r>
          </a:p>
          <a:p>
            <a:pPr algn="just"/>
            <a:endParaRPr lang="en-US" sz="1600" b="0" i="0" dirty="0">
              <a:solidFill>
                <a:schemeClr val="tx1"/>
              </a:solidFill>
              <a:effectLst/>
              <a:latin typeface="Söhne"/>
            </a:endParaRPr>
          </a:p>
          <a:p>
            <a:pPr algn="just"/>
            <a:endParaRPr lang="en-US" sz="1600" b="0" i="0" dirty="0">
              <a:solidFill>
                <a:schemeClr val="tx1"/>
              </a:solidFill>
              <a:effectLst/>
              <a:latin typeface="Söhne"/>
            </a:endParaRPr>
          </a:p>
          <a:p>
            <a:pPr algn="just"/>
            <a:endParaRPr lang="en-US" sz="1600" b="0" i="0" dirty="0">
              <a:solidFill>
                <a:schemeClr val="tx1"/>
              </a:solidFill>
              <a:effectLst/>
              <a:latin typeface="Söhne"/>
            </a:endParaRPr>
          </a:p>
          <a:p>
            <a:pPr algn="just"/>
            <a:endParaRPr lang="en-IN" b="1" i="0" dirty="0">
              <a:solidFill>
                <a:schemeClr val="tx1"/>
              </a:solidFill>
              <a:effectLst/>
              <a:latin typeface="Söhne"/>
            </a:endParaRPr>
          </a:p>
          <a:p>
            <a:pPr algn="just"/>
            <a:endParaRPr lang="en-IN" b="1" dirty="0">
              <a:solidFill>
                <a:schemeClr val="tx1"/>
              </a:solidFill>
              <a:highlight>
                <a:srgbClr val="212121"/>
              </a:highlight>
              <a:latin typeface="Söhne"/>
            </a:endParaRPr>
          </a:p>
          <a:p>
            <a:pPr algn="just"/>
            <a:endParaRPr lang="en-IN" dirty="0">
              <a:solidFill>
                <a:schemeClr val="tx1"/>
              </a:solidFill>
            </a:endParaRPr>
          </a:p>
        </p:txBody>
      </p:sp>
    </p:spTree>
    <p:extLst>
      <p:ext uri="{BB962C8B-B14F-4D97-AF65-F5344CB8AC3E}">
        <p14:creationId xmlns:p14="http://schemas.microsoft.com/office/powerpoint/2010/main" val="2011364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C01F7E6-566D-6FBF-926B-664A7E5A8D22}"/>
              </a:ext>
            </a:extLst>
          </p:cNvPr>
          <p:cNvPicPr>
            <a:picLocks noGrp="1" noChangeAspect="1"/>
          </p:cNvPicPr>
          <p:nvPr>
            <p:ph type="pic" idx="1"/>
          </p:nvPr>
        </p:nvPicPr>
        <p:blipFill>
          <a:blip r:embed="rId2"/>
          <a:srcRect l="10550" r="10550"/>
          <a:stretch>
            <a:fillRect/>
          </a:stretch>
        </p:blipFill>
        <p:spPr>
          <a:noFill/>
        </p:spPr>
      </p:pic>
      <p:sp>
        <p:nvSpPr>
          <p:cNvPr id="3" name="Footer Placeholder 2">
            <a:extLst>
              <a:ext uri="{FF2B5EF4-FFF2-40B4-BE49-F238E27FC236}">
                <a16:creationId xmlns:a16="http://schemas.microsoft.com/office/drawing/2014/main" id="{FE0531B3-8D39-201E-0701-58A409CB8F72}"/>
              </a:ext>
            </a:extLst>
          </p:cNvPr>
          <p:cNvSpPr>
            <a:spLocks noGrp="1"/>
          </p:cNvSpPr>
          <p:nvPr>
            <p:ph type="ftr" sz="quarter" idx="11"/>
          </p:nvPr>
        </p:nvSpPr>
        <p:spPr/>
        <p:txBody>
          <a:bodyPr/>
          <a:lstStyle/>
          <a:p>
            <a:r>
              <a:rPr lang="en-US"/>
              <a:t>ADD A FOOTER</a:t>
            </a:r>
            <a:endParaRPr lang="ru-RU" dirty="0"/>
          </a:p>
        </p:txBody>
      </p:sp>
      <p:sp>
        <p:nvSpPr>
          <p:cNvPr id="4" name="Slide Number Placeholder 3">
            <a:extLst>
              <a:ext uri="{FF2B5EF4-FFF2-40B4-BE49-F238E27FC236}">
                <a16:creationId xmlns:a16="http://schemas.microsoft.com/office/drawing/2014/main" id="{365A4446-81E2-2399-3058-BA578E662595}"/>
              </a:ext>
            </a:extLst>
          </p:cNvPr>
          <p:cNvSpPr>
            <a:spLocks noGrp="1"/>
          </p:cNvSpPr>
          <p:nvPr>
            <p:ph type="sldNum" sz="quarter" idx="12"/>
          </p:nvPr>
        </p:nvSpPr>
        <p:spPr/>
        <p:txBody>
          <a:bodyPr/>
          <a:lstStyle/>
          <a:p>
            <a:fld id="{D495E168-DA5E-4888-8D8A-92B118324C14}" type="slidenum">
              <a:rPr lang="ru-RU" smtClean="0"/>
              <a:t>5</a:t>
            </a:fld>
            <a:endParaRPr lang="ru-RU" dirty="0"/>
          </a:p>
        </p:txBody>
      </p:sp>
      <p:sp>
        <p:nvSpPr>
          <p:cNvPr id="5" name="Title 4">
            <a:extLst>
              <a:ext uri="{FF2B5EF4-FFF2-40B4-BE49-F238E27FC236}">
                <a16:creationId xmlns:a16="http://schemas.microsoft.com/office/drawing/2014/main" id="{ED721A71-EC6A-575C-75FC-D9694B0BF91A}"/>
              </a:ext>
            </a:extLst>
          </p:cNvPr>
          <p:cNvSpPr>
            <a:spLocks noGrp="1"/>
          </p:cNvSpPr>
          <p:nvPr>
            <p:ph type="title"/>
          </p:nvPr>
        </p:nvSpPr>
        <p:spPr>
          <a:xfrm>
            <a:off x="578531" y="532519"/>
            <a:ext cx="4618620" cy="641748"/>
          </a:xfrm>
        </p:spPr>
        <p:txBody>
          <a:bodyPr>
            <a:normAutofit/>
          </a:bodyPr>
          <a:lstStyle/>
          <a:p>
            <a:r>
              <a:rPr lang="en-US" sz="2800" u="sng" dirty="0"/>
              <a:t>Why is Gambia so poor? </a:t>
            </a:r>
            <a:endParaRPr lang="en-IN" sz="2800" dirty="0"/>
          </a:p>
        </p:txBody>
      </p:sp>
      <p:sp>
        <p:nvSpPr>
          <p:cNvPr id="6" name="Text Placeholder 5">
            <a:extLst>
              <a:ext uri="{FF2B5EF4-FFF2-40B4-BE49-F238E27FC236}">
                <a16:creationId xmlns:a16="http://schemas.microsoft.com/office/drawing/2014/main" id="{5DFF5896-0409-83DE-E4B3-505CB96BAD09}"/>
              </a:ext>
            </a:extLst>
          </p:cNvPr>
          <p:cNvSpPr>
            <a:spLocks noGrp="1"/>
          </p:cNvSpPr>
          <p:nvPr>
            <p:ph type="body" sz="half" idx="2"/>
          </p:nvPr>
        </p:nvSpPr>
        <p:spPr>
          <a:xfrm>
            <a:off x="209550" y="1174267"/>
            <a:ext cx="5566307" cy="4721708"/>
          </a:xfrm>
        </p:spPr>
        <p:txBody>
          <a:bodyPr>
            <a:normAutofit/>
          </a:bodyPr>
          <a:lstStyle/>
          <a:p>
            <a:endParaRPr lang="en-US" dirty="0">
              <a:solidFill>
                <a:schemeClr val="tx1"/>
              </a:solidFill>
              <a:latin typeface="Söhne"/>
            </a:endParaRPr>
          </a:p>
          <a:p>
            <a:pPr algn="just"/>
            <a:r>
              <a:rPr lang="en-US" sz="1600" b="1" i="0" dirty="0">
                <a:solidFill>
                  <a:schemeClr val="tx1"/>
                </a:solidFill>
                <a:effectLst/>
                <a:latin typeface="Söhne"/>
              </a:rPr>
              <a:t>Education and Healthcare:</a:t>
            </a:r>
            <a:r>
              <a:rPr lang="en-US" sz="1600" b="0" i="0" dirty="0">
                <a:solidFill>
                  <a:schemeClr val="tx1"/>
                </a:solidFill>
                <a:effectLst/>
                <a:latin typeface="Söhne"/>
              </a:rPr>
              <a:t> </a:t>
            </a:r>
          </a:p>
          <a:p>
            <a:pPr algn="just"/>
            <a:r>
              <a:rPr lang="en-US" sz="1600" b="0" i="0" dirty="0">
                <a:solidFill>
                  <a:schemeClr val="tx1"/>
                </a:solidFill>
                <a:effectLst/>
                <a:latin typeface="Söhne"/>
              </a:rPr>
              <a:t>While efforts have been made to improve education and healthcare, access to quality services remains limited, affecting human capital development and productivity.</a:t>
            </a:r>
            <a:endParaRPr lang="en-US" dirty="0">
              <a:solidFill>
                <a:schemeClr val="tx1"/>
              </a:solidFill>
              <a:latin typeface="Söhne"/>
            </a:endParaRPr>
          </a:p>
          <a:p>
            <a:pPr algn="just"/>
            <a:endParaRPr lang="en-US" b="1" i="0" dirty="0">
              <a:solidFill>
                <a:schemeClr val="tx1"/>
              </a:solidFill>
              <a:effectLst/>
              <a:latin typeface="Söhne"/>
            </a:endParaRPr>
          </a:p>
          <a:p>
            <a:pPr algn="just"/>
            <a:r>
              <a:rPr lang="en-US" sz="1600" b="1" i="0" dirty="0">
                <a:solidFill>
                  <a:schemeClr val="tx1"/>
                </a:solidFill>
                <a:effectLst/>
                <a:latin typeface="Söhne"/>
              </a:rPr>
              <a:t>Technological Advancement:</a:t>
            </a:r>
            <a:r>
              <a:rPr lang="en-US" sz="1600" b="0" i="0" dirty="0">
                <a:solidFill>
                  <a:schemeClr val="tx1"/>
                </a:solidFill>
                <a:effectLst/>
                <a:latin typeface="Söhne"/>
              </a:rPr>
              <a:t> </a:t>
            </a:r>
          </a:p>
          <a:p>
            <a:pPr algn="just"/>
            <a:r>
              <a:rPr lang="en-US" sz="1600" b="0" i="0" dirty="0">
                <a:solidFill>
                  <a:schemeClr val="tx1"/>
                </a:solidFill>
                <a:effectLst/>
                <a:latin typeface="Söhne"/>
              </a:rPr>
              <a:t>The Gambia lags behind in technological advancements compared to more developed nations, limiting its ability to innovate and compete in global markets.</a:t>
            </a:r>
          </a:p>
          <a:p>
            <a:pPr algn="just"/>
            <a:r>
              <a:rPr lang="en-US" sz="1600" b="1" i="0" dirty="0">
                <a:solidFill>
                  <a:schemeClr val="tx1"/>
                </a:solidFill>
                <a:effectLst/>
                <a:latin typeface="Söhne"/>
              </a:rPr>
              <a:t>Institutional Challenges:</a:t>
            </a:r>
          </a:p>
          <a:p>
            <a:pPr algn="just"/>
            <a:r>
              <a:rPr lang="en-US" sz="1600" b="0" i="0" dirty="0">
                <a:solidFill>
                  <a:schemeClr val="tx1"/>
                </a:solidFill>
                <a:effectLst/>
                <a:latin typeface="Söhne"/>
              </a:rPr>
              <a:t>Corruption, weak governance, and inadequate infrastructure hinder private sector development and foreign investment, impeding economic growth and poverty reduction efforts.</a:t>
            </a:r>
          </a:p>
          <a:p>
            <a:pPr algn="just"/>
            <a:endParaRPr lang="en-US" sz="1600" b="0" i="0" dirty="0">
              <a:solidFill>
                <a:schemeClr val="tx1"/>
              </a:solidFill>
              <a:effectLst/>
              <a:latin typeface="Söhne"/>
            </a:endParaRPr>
          </a:p>
          <a:p>
            <a:pPr algn="just"/>
            <a:endParaRPr lang="en-IN" b="1" i="0" dirty="0">
              <a:solidFill>
                <a:schemeClr val="tx1"/>
              </a:solidFill>
              <a:effectLst/>
              <a:latin typeface="Söhne"/>
            </a:endParaRPr>
          </a:p>
          <a:p>
            <a:endParaRPr lang="en-IN" b="1" dirty="0">
              <a:solidFill>
                <a:schemeClr val="tx1"/>
              </a:solidFill>
              <a:latin typeface="Söhne"/>
            </a:endParaRPr>
          </a:p>
          <a:p>
            <a:endParaRPr lang="en-IN" dirty="0">
              <a:solidFill>
                <a:schemeClr val="tx1"/>
              </a:solidFill>
            </a:endParaRPr>
          </a:p>
        </p:txBody>
      </p:sp>
    </p:spTree>
    <p:extLst>
      <p:ext uri="{BB962C8B-B14F-4D97-AF65-F5344CB8AC3E}">
        <p14:creationId xmlns:p14="http://schemas.microsoft.com/office/powerpoint/2010/main" val="921499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F958F-A851-EA00-22C9-EC426DBA19DA}"/>
              </a:ext>
            </a:extLst>
          </p:cNvPr>
          <p:cNvPicPr>
            <a:picLocks noChangeAspect="1"/>
          </p:cNvPicPr>
          <p:nvPr/>
        </p:nvPicPr>
        <p:blipFill>
          <a:blip r:embed="rId2"/>
          <a:stretch>
            <a:fillRect/>
          </a:stretch>
        </p:blipFill>
        <p:spPr>
          <a:xfrm>
            <a:off x="8529762" y="1744826"/>
            <a:ext cx="3662238" cy="2603241"/>
          </a:xfrm>
          <a:prstGeom prst="rect">
            <a:avLst/>
          </a:prstGeom>
        </p:spPr>
      </p:pic>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685800" y="475260"/>
            <a:ext cx="7934325" cy="945498"/>
          </a:xfrm>
        </p:spPr>
        <p:txBody>
          <a:bodyPr>
            <a:noAutofit/>
          </a:bodyPr>
          <a:lstStyle/>
          <a:p>
            <a:r>
              <a:rPr lang="en-US" sz="2800" dirty="0"/>
              <a:t>Is their a potential for Gambia to become a high HDI such as Granada </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455612" y="2143348"/>
            <a:ext cx="5640388" cy="3801041"/>
          </a:xfrm>
          <a:prstGeom prst="rect">
            <a:avLst/>
          </a:prstGeom>
          <a:noFill/>
        </p:spPr>
        <p:txBody>
          <a:bodyPr wrap="square" rtlCol="0">
            <a:spAutoFit/>
          </a:bodyPr>
          <a:lstStyle/>
          <a:p>
            <a:pPr algn="just"/>
            <a:endParaRPr lang="en-US" sz="1700" b="0" i="0" dirty="0">
              <a:effectLst/>
              <a:latin typeface="Söhne"/>
            </a:endParaRPr>
          </a:p>
          <a:p>
            <a:pPr algn="just"/>
            <a:r>
              <a:rPr lang="en-US" sz="1600" b="0" i="0" dirty="0">
                <a:effectLst/>
                <a:latin typeface="Söhne"/>
              </a:rPr>
              <a:t>Achieving a high Human Development Index (HDI) similar to Granada may be challenging for The Gambia due to significant socio-economic hurdles. However, there is potential for The Gambia to elevate its HDI to a medium level with focused efforts.</a:t>
            </a:r>
          </a:p>
          <a:p>
            <a:pPr algn="just"/>
            <a:endParaRPr lang="en-US" sz="1600" dirty="0">
              <a:latin typeface="Söhne"/>
            </a:endParaRPr>
          </a:p>
          <a:p>
            <a:pPr algn="just"/>
            <a:r>
              <a:rPr lang="en-US" sz="1600" b="0" i="0" dirty="0">
                <a:effectLst/>
                <a:latin typeface="Söhne"/>
              </a:rPr>
              <a:t>The Gambia faces obstacles such as poverty, limited access to education and healthcare, political instability, and weak infrastructure. To improve its HDI, The Gambia needs to prioritize initiatives like enhancing education and healthcare access, fostering economic diversification, and addressing governance issues. While reaching a high HDI may be ambitious in the short term, focusing on incremental improvements and building a foundation for sustainable development can pave the way for The Gambia to enhance the well-being of its population over time.</a:t>
            </a:r>
            <a:endParaRPr lang="en-US" sz="1700" u="sng" dirty="0"/>
          </a:p>
        </p:txBody>
      </p:sp>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6</a:t>
            </a:fld>
            <a:endParaRPr lang="ru-RU" dirty="0"/>
          </a:p>
        </p:txBody>
      </p:sp>
      <p:pic>
        <p:nvPicPr>
          <p:cNvPr id="5" name="Picture 4">
            <a:extLst>
              <a:ext uri="{FF2B5EF4-FFF2-40B4-BE49-F238E27FC236}">
                <a16:creationId xmlns:a16="http://schemas.microsoft.com/office/drawing/2014/main" id="{51190BD4-9311-A0F8-1DCD-1F70528AB5D4}"/>
              </a:ext>
            </a:extLst>
          </p:cNvPr>
          <p:cNvPicPr>
            <a:picLocks noChangeAspect="1"/>
          </p:cNvPicPr>
          <p:nvPr/>
        </p:nvPicPr>
        <p:blipFill>
          <a:blip r:embed="rId4"/>
          <a:stretch>
            <a:fillRect/>
          </a:stretch>
        </p:blipFill>
        <p:spPr>
          <a:xfrm>
            <a:off x="6473006" y="3894506"/>
            <a:ext cx="3734684" cy="2488234"/>
          </a:xfrm>
          <a:prstGeom prst="rect">
            <a:avLst/>
          </a:prstGeom>
        </p:spPr>
      </p:pic>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80EDE8-7741-FB25-782F-310A381E24D6}"/>
              </a:ext>
            </a:extLst>
          </p:cNvPr>
          <p:cNvPicPr>
            <a:picLocks noChangeAspect="1"/>
          </p:cNvPicPr>
          <p:nvPr/>
        </p:nvPicPr>
        <p:blipFill>
          <a:blip r:embed="rId2">
            <a:alphaModFix amt="70000"/>
          </a:blip>
          <a:stretch>
            <a:fillRect/>
          </a:stretch>
        </p:blipFill>
        <p:spPr>
          <a:xfrm>
            <a:off x="5906649" y="2453162"/>
            <a:ext cx="6285351" cy="4190234"/>
          </a:xfrm>
          <a:prstGeom prst="rect">
            <a:avLst/>
          </a:prstGeom>
        </p:spPr>
      </p:pic>
      <p:sp>
        <p:nvSpPr>
          <p:cNvPr id="3" name="Slide Number Placeholder 2">
            <a:extLst>
              <a:ext uri="{FF2B5EF4-FFF2-40B4-BE49-F238E27FC236}">
                <a16:creationId xmlns:a16="http://schemas.microsoft.com/office/drawing/2014/main" id="{EE253C80-C628-3FE5-6204-5CC9EE87D154}"/>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4" name="Title 3">
            <a:extLst>
              <a:ext uri="{FF2B5EF4-FFF2-40B4-BE49-F238E27FC236}">
                <a16:creationId xmlns:a16="http://schemas.microsoft.com/office/drawing/2014/main" id="{0B2A809A-3FDB-1C14-78D2-1C4157E7C1C8}"/>
              </a:ext>
            </a:extLst>
          </p:cNvPr>
          <p:cNvSpPr>
            <a:spLocks noGrp="1"/>
          </p:cNvSpPr>
          <p:nvPr>
            <p:ph type="title"/>
          </p:nvPr>
        </p:nvSpPr>
        <p:spPr>
          <a:xfrm>
            <a:off x="838200" y="365126"/>
            <a:ext cx="5619750" cy="945498"/>
          </a:xfrm>
        </p:spPr>
        <p:txBody>
          <a:bodyPr>
            <a:noAutofit/>
          </a:bodyPr>
          <a:lstStyle/>
          <a:p>
            <a:r>
              <a:rPr lang="en-IN" sz="3200" dirty="0"/>
              <a:t>HOW LATVIA HAS ESCAPED THE FATE OF GAMBIA.</a:t>
            </a:r>
          </a:p>
        </p:txBody>
      </p:sp>
      <p:sp>
        <p:nvSpPr>
          <p:cNvPr id="6" name="TextBox 5">
            <a:extLst>
              <a:ext uri="{FF2B5EF4-FFF2-40B4-BE49-F238E27FC236}">
                <a16:creationId xmlns:a16="http://schemas.microsoft.com/office/drawing/2014/main" id="{04D64E31-E9E1-6C1E-8741-7B752E8BA1A0}"/>
              </a:ext>
            </a:extLst>
          </p:cNvPr>
          <p:cNvSpPr txBox="1"/>
          <p:nvPr/>
        </p:nvSpPr>
        <p:spPr>
          <a:xfrm>
            <a:off x="250315" y="1843900"/>
            <a:ext cx="5619750"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600" b="1" i="0" dirty="0">
                <a:effectLst/>
                <a:latin typeface="Söhne"/>
              </a:rPr>
              <a:t>Geographic Location and Access to Markets:</a:t>
            </a:r>
            <a:r>
              <a:rPr lang="en-US" sz="1600" b="0" i="0" dirty="0">
                <a:effectLst/>
                <a:latin typeface="Söhne"/>
              </a:rPr>
              <a:t> Latvia's location in Europe, as part of the European Union, provides access to larger markets, trade opportunities, and investment flows. This has facilitated economic growth and development, contributing to higher HDI indicators.</a:t>
            </a:r>
          </a:p>
          <a:p>
            <a:pPr algn="just"/>
            <a:endParaRPr lang="en-US" sz="1600" dirty="0">
              <a:latin typeface="Söhne"/>
            </a:endParaRPr>
          </a:p>
        </p:txBody>
      </p:sp>
      <p:sp>
        <p:nvSpPr>
          <p:cNvPr id="8" name="TextBox 7">
            <a:extLst>
              <a:ext uri="{FF2B5EF4-FFF2-40B4-BE49-F238E27FC236}">
                <a16:creationId xmlns:a16="http://schemas.microsoft.com/office/drawing/2014/main" id="{A8324511-DDBA-A810-6036-302EC78E6F6E}"/>
              </a:ext>
            </a:extLst>
          </p:cNvPr>
          <p:cNvSpPr txBox="1"/>
          <p:nvPr/>
        </p:nvSpPr>
        <p:spPr>
          <a:xfrm>
            <a:off x="6051383" y="2505619"/>
            <a:ext cx="6041090" cy="156966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n-US" sz="1600" b="1" i="0" dirty="0">
                <a:effectLst/>
                <a:latin typeface="Söhne"/>
              </a:rPr>
              <a:t>Investments in Education and Healthcare:</a:t>
            </a:r>
            <a:r>
              <a:rPr lang="en-US" sz="1600" b="0" i="0" dirty="0">
                <a:effectLst/>
                <a:latin typeface="Söhne"/>
              </a:rPr>
              <a:t> </a:t>
            </a:r>
          </a:p>
          <a:p>
            <a:pPr algn="just"/>
            <a:endParaRPr lang="en-US" sz="1600" dirty="0">
              <a:latin typeface="Söhne"/>
            </a:endParaRPr>
          </a:p>
          <a:p>
            <a:pPr algn="just"/>
            <a:r>
              <a:rPr lang="en-US" sz="1600" b="0" i="0" dirty="0">
                <a:effectLst/>
                <a:latin typeface="Söhne"/>
              </a:rPr>
              <a:t>Latvia has prioritized investments in education and healthcare, ensuring access to quality services and human capital development. This has contributed to higher levels of education, healthcare outcomes, and overall well-being, reflected in Latvia's higher HDI.</a:t>
            </a:r>
          </a:p>
        </p:txBody>
      </p:sp>
      <p:sp>
        <p:nvSpPr>
          <p:cNvPr id="10" name="TextBox 9">
            <a:extLst>
              <a:ext uri="{FF2B5EF4-FFF2-40B4-BE49-F238E27FC236}">
                <a16:creationId xmlns:a16="http://schemas.microsoft.com/office/drawing/2014/main" id="{DE1BD63C-3BBD-AE19-5EBF-B68597901D9F}"/>
              </a:ext>
            </a:extLst>
          </p:cNvPr>
          <p:cNvSpPr txBox="1"/>
          <p:nvPr/>
        </p:nvSpPr>
        <p:spPr>
          <a:xfrm>
            <a:off x="250315" y="3549393"/>
            <a:ext cx="5619750"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600" b="1" i="0" dirty="0">
                <a:effectLst/>
                <a:latin typeface="Söhne"/>
              </a:rPr>
              <a:t>International Integration and Cooperation:</a:t>
            </a:r>
            <a:r>
              <a:rPr lang="en-US" sz="1600" b="0" i="0" dirty="0">
                <a:effectLst/>
                <a:latin typeface="Söhne"/>
              </a:rPr>
              <a:t> Latvia's integration into global and regional networks, including the European Union and NATO, has facilitated collaboration, exchange of ideas, and access to resources and expertise, supporting its development trajectory and HDI improvement.</a:t>
            </a:r>
          </a:p>
        </p:txBody>
      </p:sp>
      <p:sp>
        <p:nvSpPr>
          <p:cNvPr id="12" name="TextBox 11">
            <a:extLst>
              <a:ext uri="{FF2B5EF4-FFF2-40B4-BE49-F238E27FC236}">
                <a16:creationId xmlns:a16="http://schemas.microsoft.com/office/drawing/2014/main" id="{C378B2EB-74FA-AB00-E660-EE76276CBB97}"/>
              </a:ext>
            </a:extLst>
          </p:cNvPr>
          <p:cNvSpPr txBox="1"/>
          <p:nvPr/>
        </p:nvSpPr>
        <p:spPr>
          <a:xfrm>
            <a:off x="250316" y="5008665"/>
            <a:ext cx="5619750" cy="132343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en-US" sz="1600" b="1" i="0" dirty="0">
                <a:effectLst/>
                <a:latin typeface="Söhne"/>
              </a:rPr>
              <a:t>Investments in Education and Healthcare: </a:t>
            </a:r>
            <a:r>
              <a:rPr lang="en-US" sz="1600" b="0" i="0" dirty="0">
                <a:effectLst/>
                <a:latin typeface="Söhne"/>
              </a:rPr>
              <a:t>Latvia has prioritized investments in education and healthcare, ensuring access to quality services and human capital development. This has contributed to higher levels of education, healthcare outcomes, and overall well-being, reflected in Latvia's higher HDI.</a:t>
            </a:r>
          </a:p>
        </p:txBody>
      </p:sp>
    </p:spTree>
    <p:extLst>
      <p:ext uri="{BB962C8B-B14F-4D97-AF65-F5344CB8AC3E}">
        <p14:creationId xmlns:p14="http://schemas.microsoft.com/office/powerpoint/2010/main" val="2245613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85FC-6899-1669-8926-CA7E15CAB6EC}"/>
              </a:ext>
            </a:extLst>
          </p:cNvPr>
          <p:cNvSpPr>
            <a:spLocks noGrp="1"/>
          </p:cNvSpPr>
          <p:nvPr>
            <p:ph type="ctrTitle"/>
          </p:nvPr>
        </p:nvSpPr>
        <p:spPr/>
        <p:txBody>
          <a:bodyPr>
            <a:normAutofit/>
          </a:bodyPr>
          <a:lstStyle/>
          <a:p>
            <a:r>
              <a:rPr lang="en-IN" dirty="0"/>
              <a:t>CONCLUSION </a:t>
            </a:r>
          </a:p>
        </p:txBody>
      </p:sp>
      <p:sp>
        <p:nvSpPr>
          <p:cNvPr id="3" name="Subtitle 2">
            <a:extLst>
              <a:ext uri="{FF2B5EF4-FFF2-40B4-BE49-F238E27FC236}">
                <a16:creationId xmlns:a16="http://schemas.microsoft.com/office/drawing/2014/main" id="{C21A8B03-055B-E787-FD52-BDA74E96932F}"/>
              </a:ext>
            </a:extLst>
          </p:cNvPr>
          <p:cNvSpPr>
            <a:spLocks noGrp="1"/>
          </p:cNvSpPr>
          <p:nvPr>
            <p:ph type="subTitle" idx="1"/>
          </p:nvPr>
        </p:nvSpPr>
        <p:spPr>
          <a:xfrm>
            <a:off x="781987" y="2019926"/>
            <a:ext cx="6728978" cy="2628274"/>
          </a:xfrm>
        </p:spPr>
        <p:txBody>
          <a:bodyPr>
            <a:normAutofit/>
          </a:bodyPr>
          <a:lstStyle/>
          <a:p>
            <a:pPr algn="just"/>
            <a:r>
              <a:rPr lang="en-US" sz="2000" b="0" i="0" dirty="0">
                <a:solidFill>
                  <a:schemeClr val="tx1"/>
                </a:solidFill>
                <a:effectLst/>
                <a:latin typeface="Söhne"/>
              </a:rPr>
              <a:t>In my opinion, The Gambia's challenges are multi-faceted and interconnected, requiring comprehensive strategies addressing governance, education, healthcare, infrastructure, and economic diversification to break the cycle of poverty and achieve sustainable development. However, overcoming these challenges requires significant political will, international cooperation, and targeted investments in key sectors to improve the country's Human Development Index (HDI) and lift its population out of poverty.</a:t>
            </a:r>
            <a:endParaRPr lang="en-IN" sz="2000" dirty="0">
              <a:solidFill>
                <a:schemeClr val="tx1"/>
              </a:solidFill>
            </a:endParaRPr>
          </a:p>
        </p:txBody>
      </p:sp>
      <p:sp>
        <p:nvSpPr>
          <p:cNvPr id="4" name="Footer Placeholder 3">
            <a:extLst>
              <a:ext uri="{FF2B5EF4-FFF2-40B4-BE49-F238E27FC236}">
                <a16:creationId xmlns:a16="http://schemas.microsoft.com/office/drawing/2014/main" id="{8C256EC9-FEAF-5B78-ADB4-33A07CC55BE0}"/>
              </a:ext>
            </a:extLst>
          </p:cNvPr>
          <p:cNvSpPr>
            <a:spLocks noGrp="1"/>
          </p:cNvSpPr>
          <p:nvPr>
            <p:ph type="ftr" sz="quarter" idx="11"/>
          </p:nvPr>
        </p:nvSpPr>
        <p:spPr/>
        <p:txBody>
          <a:bodyPr/>
          <a:lstStyle/>
          <a:p>
            <a:r>
              <a:rPr lang="en-US"/>
              <a:t>ADD A FOOTER</a:t>
            </a:r>
            <a:endParaRPr lang="ru-RU" dirty="0"/>
          </a:p>
        </p:txBody>
      </p:sp>
      <p:sp>
        <p:nvSpPr>
          <p:cNvPr id="5" name="Slide Number Placeholder 4">
            <a:extLst>
              <a:ext uri="{FF2B5EF4-FFF2-40B4-BE49-F238E27FC236}">
                <a16:creationId xmlns:a16="http://schemas.microsoft.com/office/drawing/2014/main" id="{8C462E7F-7D0A-3F10-EC05-DB4E2AAD1742}"/>
              </a:ext>
            </a:extLst>
          </p:cNvPr>
          <p:cNvSpPr>
            <a:spLocks noGrp="1"/>
          </p:cNvSpPr>
          <p:nvPr>
            <p:ph type="sldNum" sz="quarter" idx="12"/>
          </p:nvPr>
        </p:nvSpPr>
        <p:spPr/>
        <p:txBody>
          <a:bodyPr/>
          <a:lstStyle/>
          <a:p>
            <a:fld id="{D495E168-DA5E-4888-8D8A-92B118324C14}" type="slidenum">
              <a:rPr lang="ru-RU" smtClean="0"/>
              <a:pPr/>
              <a:t>8</a:t>
            </a:fld>
            <a:endParaRPr lang="ru-RU" dirty="0"/>
          </a:p>
        </p:txBody>
      </p:sp>
    </p:spTree>
    <p:extLst>
      <p:ext uri="{BB962C8B-B14F-4D97-AF65-F5344CB8AC3E}">
        <p14:creationId xmlns:p14="http://schemas.microsoft.com/office/powerpoint/2010/main" val="235641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liff city near ocean shore">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rotWithShape="1">
          <a:blip r:embed="rId2"/>
          <a:srcRect t="13230" b="13230"/>
          <a:stretch/>
        </p:blipFill>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a:xfrm>
            <a:off x="2514600" y="5569500"/>
            <a:ext cx="5934075" cy="1168126"/>
          </a:xfrm>
        </p:spPr>
        <p:txBody>
          <a:bodyPr>
            <a:normAutofit/>
          </a:bodyPr>
          <a:lstStyle/>
          <a:p>
            <a:r>
              <a:rPr lang="en-US" sz="6600" dirty="0">
                <a:ln w="28575">
                  <a:solidFill>
                    <a:schemeClr val="tx1"/>
                  </a:solidFill>
                </a:ln>
              </a:rPr>
              <a:t>THANK YOU</a:t>
            </a:r>
            <a:endParaRPr lang="ru-RU" sz="6600" dirty="0">
              <a:ln w="28575">
                <a:solidFill>
                  <a:schemeClr val="tx1"/>
                </a:solidFill>
              </a:ln>
            </a:endParaRPr>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9</a:t>
            </a:fld>
            <a:endParaRPr lang="ru-RU" dirty="0"/>
          </a:p>
        </p:txBody>
      </p:sp>
    </p:spTree>
    <p:extLst>
      <p:ext uri="{BB962C8B-B14F-4D97-AF65-F5344CB8AC3E}">
        <p14:creationId xmlns:p14="http://schemas.microsoft.com/office/powerpoint/2010/main" val="1935360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391</TotalTime>
  <Words>879</Words>
  <Application>Microsoft Office PowerPoint</Application>
  <PresentationFormat>Widescreen</PresentationFormat>
  <Paragraphs>104</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Aharoni</vt:lpstr>
      <vt:lpstr>Arial</vt:lpstr>
      <vt:lpstr>Calibri</vt:lpstr>
      <vt:lpstr>Cambria Math</vt:lpstr>
      <vt:lpstr>Century Gothic</vt:lpstr>
      <vt:lpstr>Söhne</vt:lpstr>
      <vt:lpstr>Times New Roman</vt:lpstr>
      <vt:lpstr>Office Theme</vt:lpstr>
      <vt:lpstr>DEVELOPMENT OF WORLD ECONOMY</vt:lpstr>
      <vt:lpstr>COUNTRY </vt:lpstr>
      <vt:lpstr>Why is Gambia so poor? </vt:lpstr>
      <vt:lpstr>Why is Gambia so poor? </vt:lpstr>
      <vt:lpstr>Why is Gambia so poor? </vt:lpstr>
      <vt:lpstr>Is their a potential for Gambia to become a high HDI such as Granada </vt:lpstr>
      <vt:lpstr>HOW LATVIA HAS ESCAPED THE FATE OF GAMBIA.</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WORLD ECONOMY</dc:title>
  <dc:creator>Mohammed Bilal Jabir Shaikh</dc:creator>
  <cp:lastModifiedBy>Mohammed Bilal Jabir Shaikh</cp:lastModifiedBy>
  <cp:revision>10</cp:revision>
  <dcterms:created xsi:type="dcterms:W3CDTF">2024-05-15T16:33:10Z</dcterms:created>
  <dcterms:modified xsi:type="dcterms:W3CDTF">2024-05-16T11:55:38Z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